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13D2C-DEA0-48B1-AEE4-910020D0223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10286-1FCB-4256-A582-A09E11D59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200">
              <a:defRPr/>
            </a:pPr>
            <a:fld id="{9971D1D6-AAFA-4009-A10F-E583DB144A50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4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chemeClr val="tx1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08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0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6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6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12484049-5930-4929-AE2C-197B5374CB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856" y="1"/>
            <a:ext cx="884144" cy="11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1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0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1097280"/>
            <a:ext cx="3909060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5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1069847"/>
            <a:ext cx="4574286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75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685800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defTabSz="685800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685800"/>
            <a:fld id="{3FA0B30B-4643-419E-ACB8-89135166EA4B}" type="slidenum">
              <a:rPr lang="en-US" smtClean="0">
                <a:solidFill>
                  <a:srgbClr val="000000"/>
                </a:solidFill>
              </a:rPr>
              <a:pPr defTabSz="6858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4561DF94-B94B-4E08-B5FE-D788F7713BF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7" y="-43744"/>
            <a:ext cx="1190171" cy="11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8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tx1"/>
        </a:buClr>
        <a:buSzPct val="80000"/>
        <a:buFont typeface="Corbe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xmlns="" id="{1012384D-B2A1-48B4-BA74-49CCD7E06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152" y="1209368"/>
            <a:ext cx="7475220" cy="2304726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Stajı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Toplantısı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lt Başlık 4">
            <a:extLst>
              <a:ext uri="{FF2B5EF4-FFF2-40B4-BE49-F238E27FC236}">
                <a16:creationId xmlns:a16="http://schemas.microsoft.com/office/drawing/2014/main" xmlns="" id="{0A7A438F-F247-4D34-9743-D27E209C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7809" y="3817842"/>
            <a:ext cx="3284151" cy="1031476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Koordinatör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Gündüz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4778478" y="3817842"/>
            <a:ext cx="3173804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1050"/>
              </a:spcBef>
              <a:buClr>
                <a:schemeClr val="tx1"/>
              </a:buClr>
              <a:buSzPct val="80000"/>
            </a:pPr>
            <a:r>
              <a:rPr lang="tr-TR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 Başkanı:</a:t>
            </a:r>
          </a:p>
          <a:p>
            <a:pPr algn="ctr" defTabSz="685800">
              <a:lnSpc>
                <a:spcPct val="90000"/>
              </a:lnSpc>
              <a:spcBef>
                <a:spcPts val="1050"/>
              </a:spcBef>
              <a:buClr>
                <a:schemeClr val="tx1"/>
              </a:buClr>
              <a:buSzPct val="80000"/>
            </a:pPr>
            <a:r>
              <a:rPr lang="fr-FR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Sait </a:t>
            </a:r>
            <a:r>
              <a:rPr lang="fr-FR" sz="16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Cemil</a:t>
            </a:r>
            <a:r>
              <a:rPr lang="fr-FR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Sofuoğlu</a:t>
            </a:r>
            <a:endParaRPr lang="en-US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48163" y="4985279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Komisyonu Üyeleri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Bora Okan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Esin Balcı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158" y="2075594"/>
            <a:ext cx="7404653" cy="4038600"/>
          </a:xfrm>
        </p:spPr>
        <p:txBody>
          <a:bodyPr>
            <a:normAutofit/>
          </a:bodyPr>
          <a:lstStyle/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bilgilerini içeren imzalı ve fotoğraflı Staj Başvuru Formunu Bölüm Staj Koordinatörüne onaylatınız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Staj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Başvuru Formunun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orjinal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dökümanı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Bölüm Staj Komisyonu’na imza karşılığı bırakınız.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36979" y="6223828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Staj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süresince Staj Raporu’nu İngilizce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hazırlayınız.</a:t>
            </a:r>
          </a:p>
          <a:p>
            <a:pPr marL="514350" lvl="0" indent="-514350" defTabSz="914400">
              <a:spcBef>
                <a:spcPts val="1000"/>
              </a:spcBef>
              <a:buClrTx/>
              <a:buSzTx/>
              <a:buAutoNum type="arabicParenR"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Hazırlanan Staj 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raporunu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olarak değerlendirmek ve firmanın gizliliğini korumak amacı ile işyeri amirine onaylatınız.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defTabSz="914400"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Fotoğraflı Staj Değerlendirme Formunu staj raporunun önüne ekleyiniz (Staj rehberi 1. Form).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Staj Başarı Belgesi’ni işyeri amirinden kapalı zarf (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imzalı ve kaşeli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içerisinde talep ediniz ve staj komisyonuna teslim edilmek üzere alınız (Staj rehberi 2. Form).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(Staj Başarı Belgesi’nin 2. kopyası işyeri amirinde kalacaktır; Staj rehberi 3. Form)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Sonras</a:t>
            </a: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nda</a:t>
            </a: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Yapılması Gerekenler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1" y="2057399"/>
            <a:ext cx="7954910" cy="4395019"/>
          </a:xfrm>
        </p:spPr>
        <p:txBody>
          <a:bodyPr>
            <a:noAutofit/>
          </a:bodyPr>
          <a:lstStyle/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Stajı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dönemde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ENV309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ENV409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kaydolunuz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yerden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kapalı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zarf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Başarı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Belgesi’ni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başında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Komisyonu’na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ediniz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>
              <a:spcBef>
                <a:spcPts val="100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Raporu’nu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Fotoğraflı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Staj Değerlendirme Anketi ile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edilen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tarihinden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imza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karşılığında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Komisyonu’na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ediniz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178732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 Bilgiler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süresince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5/6/1986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3308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sayılı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Kanununun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Madde‘sine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ücretlendirmeye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tabidirler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süresince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sigortalanır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 Bilgiler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1" y="1965960"/>
            <a:ext cx="7814801" cy="413004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Ücretlerine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İşsizlik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Katkısı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Formunun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öğrenciye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ödenen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ücretin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talebi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durumunda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dekontu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Komisyonuna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teslim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edilmesi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Yurtdışında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sigortalılık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Üniversitelere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merkezlerinde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yapılamaz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201707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Lisans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Stajının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897" y="1769806"/>
            <a:ext cx="7404653" cy="4038600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ölüm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yetkinliklerinin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kuruluşlarda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uygulamalar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yaparak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edindikleri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ilgilendiren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süreçlerdeki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uygulamaları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deneyim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olmalarını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çalışılacak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alanlarla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edinmelerini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sağlamaktır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Stajların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sınıfta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alacakları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dersine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hazırlamaktır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186354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Stajları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ENV309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takiben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(2. Sınıf bitiminde)</a:t>
            </a: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iş günü</a:t>
            </a: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Laboratuvar/Tesis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ENV409</a:t>
            </a: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Dönemi takiben (3. Sınıf bitiminde)</a:t>
            </a: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iş günü</a:t>
            </a:r>
          </a:p>
          <a:p>
            <a:pPr lvl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tr-TR" b="1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Zorunlu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Zamanlama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ve 6. Dönem sonuna kadar Staj başvuru belgesinin hazırlanması gerekir. 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Bölümce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asgari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yirmi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günüdür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şirkette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işgünü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tamamlanmalıdır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 dönemi içinde öğrenciler staj sürelerini yaz okuluna denk gelmeyecek şekilde ayarlamaları gerekmektedir (Resmi tatiller,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haftasonları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yarım çalışma günleri staj sürelerine dahil edilmez).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Alakalı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Dosyalar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Evraklar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Rehberi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Belgesi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Nüsha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Yönergesi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Formatı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Ücretlerine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İşsizlik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Katkısı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Anketi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3509" y="1747683"/>
            <a:ext cx="7070007" cy="848033"/>
          </a:xfrm>
        </p:spPr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Bölüm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Yönergesi’ni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okuyunuz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Stajınızı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yapacağınız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firmayı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belirleyiniz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164981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20379" y="2831716"/>
            <a:ext cx="686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Nerelerde staj yapılır?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xmlns="" id="{E4E308AF-D6FE-4BB6-A2A4-4A64F4CC7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4445"/>
              </p:ext>
            </p:extLst>
          </p:nvPr>
        </p:nvGraphicFramePr>
        <p:xfrm>
          <a:off x="820379" y="3325761"/>
          <a:ext cx="6858000" cy="3204345"/>
        </p:xfrm>
        <a:graphic>
          <a:graphicData uri="http://schemas.openxmlformats.org/drawingml/2006/table">
            <a:tbl>
              <a:tblPr/>
              <a:tblGrid>
                <a:gridCol w="6858000">
                  <a:extLst>
                    <a:ext uri="{9D8B030D-6E8A-4147-A177-3AD203B41FA5}">
                      <a16:colId xmlns:a16="http://schemas.microsoft.com/office/drawing/2014/main" xmlns="" val="2812010453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ve Atıksu Genel İdareleri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2960045"/>
                  </a:ext>
                </a:extLst>
              </a:tr>
              <a:tr h="376238">
                <a:tc>
                  <a:txBody>
                    <a:bodyPr/>
                    <a:lstStyle>
                      <a:lvl1pPr marL="533400" indent="-53340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İçinde labaratuvar bulunduran sanayi/üretim tesis/fabrika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9927610"/>
                  </a:ext>
                </a:extLst>
              </a:tr>
              <a:tr h="369888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Atıksu ve İçmesuyu Arıtma tesisleri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2312887"/>
                  </a:ext>
                </a:extLst>
              </a:tr>
              <a:tr h="369888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 atık ayırma ve işleme tesisleri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003635"/>
                  </a:ext>
                </a:extLst>
              </a:tr>
              <a:tr h="369888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danışmanlığı firmaları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5817959"/>
                  </a:ext>
                </a:extLst>
              </a:tr>
              <a:tr h="431085">
                <a:tc>
                  <a:txBody>
                    <a:bodyPr/>
                    <a:lstStyle>
                      <a:lvl1pPr marL="533400" indent="-53340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Bakanlığı, DSİ, İller Bankası ve Belediyeler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6420899"/>
                  </a:ext>
                </a:extLst>
              </a:tr>
              <a:tr h="369888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araştırma merkezleri veya şirketleri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8707752"/>
                  </a:ext>
                </a:extLst>
              </a:tr>
              <a:tr h="369888">
                <a:tc>
                  <a:txBody>
                    <a:bodyPr/>
                    <a:lstStyle>
                      <a:lvl1pPr marL="0" algn="l" defTabSz="6858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6858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6858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685800" rtl="0" eaLnBrk="1" latinLnBrk="0" hangingPunct="1">
                        <a:spcBef>
                          <a:spcPct val="20000"/>
                        </a:spcBef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6858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danışmanlık firmaları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50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4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3400" y="2462981"/>
            <a:ext cx="7404653" cy="4038600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iletişime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koordinatörleri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Bölüm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bulunmasında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oynamaz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Bölümden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istiyorsa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komisyonuna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kaçıncı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başvurduğu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birimin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adını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dilekçesi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istiyorsa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paylaşılmalıdır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" indent="0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171812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50703" y="1965960"/>
            <a:ext cx="4764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Başvurusu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1" y="2550354"/>
            <a:ext cx="7404653" cy="4038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komisyonu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antetli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kağıttaki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işleyerek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çevrimiçi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imzalar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öğrenciye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yetkilisine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formları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içeriği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kesinlikle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kurumların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isteğine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değiştirilemez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Başvurunuzu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yaparken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Sağlığı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Güvenliği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isteyip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istemediğini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öğreniniz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Üniversite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eğitimi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sağlamamaktadır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4058" y="6223829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50703" y="1965960"/>
            <a:ext cx="4764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Başvurusu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Gerekenler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sayfasından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Formunu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edininiz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Başvuru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üzerindeki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tarihlerini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firma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yetkilisinin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iletişim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yetkiliye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danışarak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doldurunuz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kaşeletip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imzalatınız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622072" y="6187440"/>
            <a:ext cx="1279663" cy="365125"/>
          </a:xfrm>
        </p:spPr>
        <p:txBody>
          <a:bodyPr/>
          <a:lstStyle/>
          <a:p>
            <a:fld id="{3FA0B30B-4643-419E-ACB8-89135166EA4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753</Words>
  <Application>Microsoft Office PowerPoint</Application>
  <PresentationFormat>Ekran Gösterisi (4:3)</PresentationFormat>
  <Paragraphs>101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Temel</vt:lpstr>
      <vt:lpstr>Çevre Mühendisliği Bölümü  Yaz Stajı Bilgilendirme Toplantısı</vt:lpstr>
      <vt:lpstr>Lisans Stajının Amacı</vt:lpstr>
      <vt:lpstr>Lisans Stajları</vt:lpstr>
      <vt:lpstr>Zorunlu Staj Zamanlama ve Süre</vt:lpstr>
      <vt:lpstr>Staj ile Alakalı Dosyalar ve Evraklar</vt:lpstr>
      <vt:lpstr>Staj Öncesi Yapılması Gerekenler</vt:lpstr>
      <vt:lpstr>Staj Öncesi Yapılması Gerekenler</vt:lpstr>
      <vt:lpstr>Staj Öncesi Yapılması Gerekenler</vt:lpstr>
      <vt:lpstr>Staj Öncesi Yapılması Gerekenler</vt:lpstr>
      <vt:lpstr>Staj Öncesi Yapılması Gerekenler</vt:lpstr>
      <vt:lpstr>Staj Sırasında Yapılması Gerekenler</vt:lpstr>
      <vt:lpstr>Staj Sırasında Yapılması Gerekenler</vt:lpstr>
      <vt:lpstr>Staj Sonrasında Yapılması Gerekenler</vt:lpstr>
      <vt:lpstr>Ek Bilgiler</vt:lpstr>
      <vt:lpstr>Ek Bilgiler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Mühendisliği Bölümü  Yaz Stajı  Bilgilendirme Toplantısı</dc:title>
  <dc:creator>BORA OKAN</dc:creator>
  <cp:lastModifiedBy>Esin</cp:lastModifiedBy>
  <cp:revision>19</cp:revision>
  <dcterms:created xsi:type="dcterms:W3CDTF">2022-03-02T10:07:32Z</dcterms:created>
  <dcterms:modified xsi:type="dcterms:W3CDTF">2022-03-02T12:53:13Z</dcterms:modified>
</cp:coreProperties>
</file>